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1" r:id="rId1"/>
  </p:sldMasterIdLst>
  <p:sldIdLst>
    <p:sldId id="256" r:id="rId2"/>
    <p:sldId id="257" r:id="rId3"/>
    <p:sldId id="258" r:id="rId4"/>
    <p:sldId id="259" r:id="rId5"/>
    <p:sldId id="261" r:id="rId6"/>
    <p:sldId id="264"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CE51A0-E90E-4D3A-AC2F-A2F5AC73BD56}" v="1" dt="2020-11-21T10:41:38.068"/>
    <p1510:client id="{5877544D-3691-3D28-E056-DE60E89DD1E7}" v="20" dt="2020-12-08T11:05:55.640"/>
    <p1510:client id="{5D169FE3-D806-EBB6-28AD-312B23C0CADA}" v="4" dt="2020-12-08T11:58:39.036"/>
    <p1510:client id="{763F0B17-A1EE-8423-7AD2-87F16A418BDC}" v="555" dt="2020-11-30T15:17:17.329"/>
    <p1510:client id="{9A784F0F-60C0-0BEE-76C3-1F838230346A}" v="494" dt="2020-11-22T16:35:20.6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50" autoAdjust="0"/>
    <p:restoredTop sz="94660"/>
  </p:normalViewPr>
  <p:slideViewPr>
    <p:cSldViewPr snapToGrid="0">
      <p:cViewPr varScale="1">
        <p:scale>
          <a:sx n="88" d="100"/>
          <a:sy n="88" d="100"/>
        </p:scale>
        <p:origin x="96"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12/8/2020</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549307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12/8/2020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86762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12/8/2020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58835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12/8/2020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02217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12/8/2020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33893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12/8/2020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22375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12/8/2020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54698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12/8/2020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04036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12/8/2020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3175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12/8/2020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3478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12/8/2020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5673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12/8/2020</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274748930"/>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64" r:id="rId6"/>
    <p:sldLayoutId id="2147483860" r:id="rId7"/>
    <p:sldLayoutId id="2147483861" r:id="rId8"/>
    <p:sldLayoutId id="2147483862" r:id="rId9"/>
    <p:sldLayoutId id="2147483863" r:id="rId10"/>
    <p:sldLayoutId id="2147483865"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lnSpc>
                <a:spcPct val="90000"/>
              </a:lnSpc>
            </a:pPr>
            <a:r>
              <a:rPr lang="en-US" sz="6600" b="1" i="1" dirty="0">
                <a:latin typeface="Arial Nova Cond"/>
                <a:ea typeface="+mj-lt"/>
                <a:cs typeface="+mj-lt"/>
              </a:rPr>
              <a:t>Christmas in Bulgaria</a:t>
            </a:r>
            <a:br>
              <a:rPr lang="en-US" sz="6600" b="1" i="1" dirty="0">
                <a:latin typeface="Arial Nova Cond"/>
                <a:ea typeface="+mj-lt"/>
                <a:cs typeface="+mj-lt"/>
              </a:rPr>
            </a:br>
            <a:r>
              <a:rPr lang="en-US" sz="6600" b="1" i="1" dirty="0">
                <a:latin typeface="Arial Nova Cond"/>
              </a:rPr>
              <a:t>in the past and present</a:t>
            </a:r>
            <a:endParaRPr lang="en-US" sz="6600" dirty="0"/>
          </a:p>
        </p:txBody>
      </p:sp>
      <p:sp>
        <p:nvSpPr>
          <p:cNvPr id="3" name="Subtitle 2"/>
          <p:cNvSpPr>
            <a:spLocks noGrp="1"/>
          </p:cNvSpPr>
          <p:nvPr>
            <p:ph type="subTitle" idx="1"/>
          </p:nvPr>
        </p:nvSpPr>
        <p:spPr/>
        <p:txBody>
          <a:bodyPr vert="horz" lIns="91440" tIns="45720" rIns="91440" bIns="45720" rtlCol="0" anchor="t">
            <a:normAutofit fontScale="70000" lnSpcReduction="20000"/>
          </a:bodyPr>
          <a:lstStyle/>
          <a:p>
            <a:pPr lvl="0" algn="ctr">
              <a:lnSpc>
                <a:spcPct val="95000"/>
              </a:lnSpc>
              <a:spcBef>
                <a:spcPts val="1400"/>
              </a:spcBef>
              <a:spcAft>
                <a:spcPts val="200"/>
              </a:spcAft>
              <a:buClr>
                <a:srgbClr val="6F6F74"/>
              </a:buClr>
              <a:buSzPct val="80000"/>
            </a:pPr>
            <a:r>
              <a:rPr lang="en-US" sz="3500" b="1" spc="10" dirty="0">
                <a:latin typeface="Baskerville Old Face"/>
                <a:ea typeface="Times New Roman"/>
                <a:cs typeface="Times New Roman"/>
              </a:rPr>
              <a:t>Erasmus</a:t>
            </a:r>
            <a:r>
              <a:rPr lang="bg-BG" sz="3500" b="1" spc="10" dirty="0">
                <a:latin typeface="Baskerville Old Face"/>
                <a:ea typeface="Times New Roman"/>
                <a:cs typeface="Times New Roman"/>
              </a:rPr>
              <a:t>+</a:t>
            </a:r>
            <a:r>
              <a:rPr lang="en-US" sz="3500" b="1" spc="10" dirty="0">
                <a:latin typeface="Baskerville Old Face"/>
                <a:ea typeface="Times New Roman"/>
                <a:cs typeface="Times New Roman"/>
              </a:rPr>
              <a:t> project</a:t>
            </a:r>
            <a:r>
              <a:rPr lang="bg-BG" sz="3500" b="1" spc="10" dirty="0">
                <a:latin typeface="Calibri"/>
                <a:ea typeface="Times New Roman"/>
                <a:cs typeface="Times New Roman"/>
              </a:rPr>
              <a:t> </a:t>
            </a:r>
            <a:r>
              <a:rPr lang="en-US" sz="3500" b="1" spc="10" dirty="0">
                <a:latin typeface="Calibri"/>
                <a:ea typeface="Times New Roman"/>
                <a:cs typeface="Times New Roman"/>
              </a:rPr>
              <a:t> </a:t>
            </a:r>
            <a:r>
              <a:rPr lang="bg-BG" sz="3500" b="1" spc="10" dirty="0">
                <a:latin typeface="Calibri"/>
                <a:ea typeface="Times New Roman"/>
                <a:cs typeface="Times New Roman"/>
              </a:rPr>
              <a:t>“MIND </a:t>
            </a:r>
            <a:r>
              <a:rPr lang="bg-BG" sz="3500" b="1" spc="10" dirty="0" err="1">
                <a:latin typeface="Calibri"/>
                <a:ea typeface="Times New Roman"/>
                <a:cs typeface="Times New Roman"/>
              </a:rPr>
              <a:t>your</a:t>
            </a:r>
            <a:r>
              <a:rPr lang="bg-BG" sz="3500" b="1" spc="10" dirty="0">
                <a:latin typeface="Calibri"/>
                <a:ea typeface="Times New Roman"/>
                <a:cs typeface="Times New Roman"/>
              </a:rPr>
              <a:t> </a:t>
            </a:r>
            <a:r>
              <a:rPr lang="bg-BG" sz="3500" b="1" spc="10" dirty="0" err="1">
                <a:latin typeface="Calibri"/>
                <a:ea typeface="Times New Roman"/>
                <a:cs typeface="Times New Roman"/>
              </a:rPr>
              <a:t>health</a:t>
            </a:r>
            <a:r>
              <a:rPr lang="bg-BG" sz="3500" b="1" spc="10" dirty="0">
                <a:latin typeface="Calibri"/>
                <a:ea typeface="Times New Roman"/>
                <a:cs typeface="Times New Roman"/>
              </a:rPr>
              <a:t>“</a:t>
            </a:r>
            <a:endParaRPr lang="bg-BG" sz="3500" spc="10" dirty="0">
              <a:latin typeface="Bahnschrift SemiBold" panose="020B0502040204020203" pitchFamily="34" charset="0"/>
            </a:endParaRPr>
          </a:p>
          <a:p>
            <a:pPr algn="ctr"/>
            <a:r>
              <a:rPr lang="en-US" sz="2400" dirty="0" smtClean="0">
                <a:latin typeface="Arial Nova Cond"/>
              </a:rPr>
              <a:t>Presentation </a:t>
            </a:r>
            <a:r>
              <a:rPr lang="en-US" sz="2400" dirty="0">
                <a:latin typeface="Arial Nova Cond"/>
              </a:rPr>
              <a:t>by: </a:t>
            </a:r>
            <a:r>
              <a:rPr lang="en-US" sz="2400" dirty="0" err="1">
                <a:latin typeface="Arial Nova Cond"/>
              </a:rPr>
              <a:t>Preslav</a:t>
            </a:r>
            <a:r>
              <a:rPr lang="en-US" sz="2400" dirty="0">
                <a:latin typeface="Arial Nova Cond"/>
              </a:rPr>
              <a:t> Ivanov from 11th grade</a:t>
            </a:r>
          </a:p>
          <a:p>
            <a:pPr algn="ctr"/>
            <a:r>
              <a:rPr lang="en-US" sz="2400" dirty="0" err="1">
                <a:latin typeface="Arial Nova Cond"/>
              </a:rPr>
              <a:t>Vazrazhdane</a:t>
            </a:r>
            <a:r>
              <a:rPr lang="en-US" sz="2400" dirty="0">
                <a:latin typeface="Arial Nova Cond"/>
              </a:rPr>
              <a:t> Secondary School – Ruse, Bulgaria</a:t>
            </a:r>
          </a:p>
        </p:txBody>
      </p:sp>
    </p:spTree>
    <p:extLst>
      <p:ext uri="{BB962C8B-B14F-4D97-AF65-F5344CB8AC3E}">
        <p14:creationId xmlns:p14="http://schemas.microsoft.com/office/powerpoint/2010/main" val="16271976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id="{DA381740-063A-41A4-836D-85D14980EE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1" name="Rectangle 20">
            <a:extLst>
              <a:ext uri="{FF2B5EF4-FFF2-40B4-BE49-F238E27FC236}">
                <a16:creationId xmlns:a16="http://schemas.microsoft.com/office/drawing/2014/main" id="{9B7AD9F6-8CE7-4299-8FC6-328F4DCD3F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B7095A-4346-4B84-AD39-9E78A38D9013}"/>
              </a:ext>
            </a:extLst>
          </p:cNvPr>
          <p:cNvSpPr>
            <a:spLocks noGrp="1"/>
          </p:cNvSpPr>
          <p:nvPr>
            <p:ph type="title"/>
          </p:nvPr>
        </p:nvSpPr>
        <p:spPr>
          <a:xfrm>
            <a:off x="5297762" y="640080"/>
            <a:ext cx="6251110" cy="3566160"/>
          </a:xfrm>
        </p:spPr>
        <p:txBody>
          <a:bodyPr vert="horz" lIns="91440" tIns="45720" rIns="91440" bIns="45720" rtlCol="0" anchor="b">
            <a:normAutofit/>
          </a:bodyPr>
          <a:lstStyle/>
          <a:p>
            <a:pPr algn="just"/>
            <a:r>
              <a:rPr lang="en-US" sz="2400" b="1">
                <a:solidFill>
                  <a:schemeClr val="accent1">
                    <a:lumMod val="75000"/>
                  </a:schemeClr>
                </a:solidFill>
                <a:latin typeface="Arial Nova Cond"/>
                <a:ea typeface="+mj-lt"/>
                <a:cs typeface="+mj-lt"/>
              </a:rPr>
              <a:t>Christmas (also called Bojik or Bojich) is one of the biggest christian holidays. On this day we cepebrate the birth of Jesus Christ.</a:t>
            </a:r>
            <a:endParaRPr lang="en-US" b="1">
              <a:solidFill>
                <a:schemeClr val="accent1">
                  <a:lumMod val="75000"/>
                </a:schemeClr>
              </a:solidFill>
              <a:latin typeface="Arial Nova Cond"/>
              <a:ea typeface="+mj-lt"/>
              <a:cs typeface="+mj-lt"/>
            </a:endParaRPr>
          </a:p>
          <a:p>
            <a:pPr algn="just"/>
            <a:r>
              <a:rPr lang="en-US" sz="2400" b="1">
                <a:solidFill>
                  <a:schemeClr val="accent1">
                    <a:lumMod val="75000"/>
                  </a:schemeClr>
                </a:solidFill>
                <a:latin typeface="Arial Nova Cond"/>
                <a:ea typeface="+mj-lt"/>
                <a:cs typeface="+mj-lt"/>
              </a:rPr>
              <a:t>This holiday has numerous traditions which are passed from one generation to another. Some of them are no longer observed, but the others are still celebrated.</a:t>
            </a:r>
            <a:endParaRPr lang="en-US" b="1">
              <a:solidFill>
                <a:schemeClr val="accent1">
                  <a:lumMod val="75000"/>
                </a:schemeClr>
              </a:solidFill>
              <a:latin typeface="Arial Nova Cond"/>
              <a:ea typeface="+mj-lt"/>
              <a:cs typeface="+mj-lt"/>
            </a:endParaRPr>
          </a:p>
          <a:p>
            <a:pPr indent="457200" algn="just">
              <a:lnSpc>
                <a:spcPct val="90000"/>
              </a:lnSpc>
            </a:pPr>
            <a:endParaRPr lang="en-US" sz="2400" b="1" dirty="0">
              <a:solidFill>
                <a:schemeClr val="accent1">
                  <a:lumMod val="75000"/>
                </a:schemeClr>
              </a:solidFill>
              <a:latin typeface="Arial Nova Cond"/>
            </a:endParaRPr>
          </a:p>
        </p:txBody>
      </p:sp>
      <p:sp>
        <p:nvSpPr>
          <p:cNvPr id="23" name="Rectangle 6">
            <a:extLst>
              <a:ext uri="{FF2B5EF4-FFF2-40B4-BE49-F238E27FC236}">
                <a16:creationId xmlns:a16="http://schemas.microsoft.com/office/drawing/2014/main" id="{F49775AF-8896-43EE-92C6-83497D6DC5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D23DBA"/>
          </a:solidFill>
          <a:ln w="38100" cap="rnd">
            <a:solidFill>
              <a:srgbClr val="D23DBA"/>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able, sitting, room, cat&#10;&#10;Description automatically generated">
            <a:extLst>
              <a:ext uri="{FF2B5EF4-FFF2-40B4-BE49-F238E27FC236}">
                <a16:creationId xmlns:a16="http://schemas.microsoft.com/office/drawing/2014/main" id="{22AAE336-DB3D-4252-9169-11D92444A636}"/>
              </a:ext>
            </a:extLst>
          </p:cNvPr>
          <p:cNvPicPr>
            <a:picLocks noChangeAspect="1"/>
          </p:cNvPicPr>
          <p:nvPr/>
        </p:nvPicPr>
        <p:blipFill rotWithShape="1">
          <a:blip r:embed="rId2"/>
          <a:srcRect l="34480" r="2035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01136109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D23DBA"/>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8FD2A70-5E2C-41F7-A69E-AA6E18FB481D}"/>
              </a:ext>
            </a:extLst>
          </p:cNvPr>
          <p:cNvSpPr>
            <a:spLocks noGrp="1"/>
          </p:cNvSpPr>
          <p:nvPr>
            <p:ph type="title"/>
          </p:nvPr>
        </p:nvSpPr>
        <p:spPr>
          <a:xfrm>
            <a:off x="838200" y="401221"/>
            <a:ext cx="10515600" cy="1348065"/>
          </a:xfrm>
        </p:spPr>
        <p:txBody>
          <a:bodyPr>
            <a:normAutofit/>
          </a:bodyPr>
          <a:lstStyle/>
          <a:p>
            <a:r>
              <a:rPr lang="en-US" sz="6800" b="1" i="1">
                <a:solidFill>
                  <a:schemeClr val="bg1"/>
                </a:solidFill>
                <a:latin typeface="Arial Nova Cond"/>
                <a:ea typeface="+mj-lt"/>
                <a:cs typeface="+mj-lt"/>
              </a:rPr>
              <a:t>CAROLING</a:t>
            </a:r>
            <a:endParaRPr lang="en-US" i="1">
              <a:solidFill>
                <a:schemeClr val="bg1"/>
              </a:solidFill>
            </a:endParaRPr>
          </a:p>
        </p:txBody>
      </p:sp>
      <p:sp>
        <p:nvSpPr>
          <p:cNvPr id="3" name="Content Placeholder 2">
            <a:extLst>
              <a:ext uri="{FF2B5EF4-FFF2-40B4-BE49-F238E27FC236}">
                <a16:creationId xmlns:a16="http://schemas.microsoft.com/office/drawing/2014/main" id="{5D6F1216-2B68-4A2A-A52C-1BECD9355C46}"/>
              </a:ext>
            </a:extLst>
          </p:cNvPr>
          <p:cNvSpPr>
            <a:spLocks noGrp="1"/>
          </p:cNvSpPr>
          <p:nvPr>
            <p:ph idx="1"/>
          </p:nvPr>
        </p:nvSpPr>
        <p:spPr>
          <a:xfrm>
            <a:off x="838200" y="2203372"/>
            <a:ext cx="10515600" cy="3973591"/>
          </a:xfrm>
        </p:spPr>
        <p:txBody>
          <a:bodyPr vert="horz" lIns="91440" tIns="45720" rIns="91440" bIns="45720" rtlCol="0" anchor="t">
            <a:normAutofit/>
          </a:bodyPr>
          <a:lstStyle/>
          <a:p>
            <a:r>
              <a:rPr lang="en-US" sz="2000" b="1">
                <a:solidFill>
                  <a:schemeClr val="accent1">
                    <a:lumMod val="75000"/>
                  </a:schemeClr>
                </a:solidFill>
                <a:latin typeface="Arial Nova Cond"/>
                <a:ea typeface="+mn-lt"/>
                <a:cs typeface="+mn-lt"/>
              </a:rPr>
              <a:t>Caroling is one of our Bulgarian Christmas traditions. On Christmas Eve a group of young men go from house to house to sing carols. They are dressed in a traditional holiday outfit with a hat covered with ornaments.</a:t>
            </a:r>
          </a:p>
          <a:p>
            <a:endParaRPr lang="en-US" sz="2000" b="1" dirty="0">
              <a:solidFill>
                <a:schemeClr val="accent1">
                  <a:lumMod val="75000"/>
                </a:schemeClr>
              </a:solidFill>
              <a:latin typeface="Arial Nova Cond"/>
            </a:endParaRPr>
          </a:p>
        </p:txBody>
      </p:sp>
      <p:pic>
        <p:nvPicPr>
          <p:cNvPr id="4" name="Picture 4" descr="A group of people wearing costumes&#10;&#10;Description automatically generated">
            <a:extLst>
              <a:ext uri="{FF2B5EF4-FFF2-40B4-BE49-F238E27FC236}">
                <a16:creationId xmlns:a16="http://schemas.microsoft.com/office/drawing/2014/main" id="{96E4DF7D-D3D1-4FEF-82C5-892E9EF5C05F}"/>
              </a:ext>
            </a:extLst>
          </p:cNvPr>
          <p:cNvPicPr>
            <a:picLocks noChangeAspect="1"/>
          </p:cNvPicPr>
          <p:nvPr/>
        </p:nvPicPr>
        <p:blipFill>
          <a:blip r:embed="rId2"/>
          <a:stretch>
            <a:fillRect/>
          </a:stretch>
        </p:blipFill>
        <p:spPr>
          <a:xfrm>
            <a:off x="1465590" y="3877174"/>
            <a:ext cx="3907766" cy="2608749"/>
          </a:xfrm>
          <a:prstGeom prst="rect">
            <a:avLst/>
          </a:prstGeom>
          <a:ln w="57150">
            <a:solidFill>
              <a:schemeClr val="accent1">
                <a:lumMod val="75000"/>
              </a:schemeClr>
            </a:solidFill>
          </a:ln>
        </p:spPr>
      </p:pic>
      <p:pic>
        <p:nvPicPr>
          <p:cNvPr id="5" name="Picture 5" descr="A group of people that are standing in the snow&#10;&#10;Description automatically generated">
            <a:extLst>
              <a:ext uri="{FF2B5EF4-FFF2-40B4-BE49-F238E27FC236}">
                <a16:creationId xmlns:a16="http://schemas.microsoft.com/office/drawing/2014/main" id="{E19A3964-D689-48ED-ADB3-230ECCE54252}"/>
              </a:ext>
            </a:extLst>
          </p:cNvPr>
          <p:cNvPicPr>
            <a:picLocks noChangeAspect="1"/>
          </p:cNvPicPr>
          <p:nvPr/>
        </p:nvPicPr>
        <p:blipFill>
          <a:blip r:embed="rId3"/>
          <a:stretch>
            <a:fillRect/>
          </a:stretch>
        </p:blipFill>
        <p:spPr>
          <a:xfrm>
            <a:off x="6094476" y="3916154"/>
            <a:ext cx="4569124" cy="2606440"/>
          </a:xfrm>
          <a:prstGeom prst="rect">
            <a:avLst/>
          </a:prstGeom>
          <a:ln w="57150">
            <a:solidFill>
              <a:schemeClr val="accent1">
                <a:lumMod val="75000"/>
              </a:schemeClr>
            </a:solidFill>
          </a:ln>
        </p:spPr>
      </p:pic>
    </p:spTree>
    <p:extLst>
      <p:ext uri="{BB962C8B-B14F-4D97-AF65-F5344CB8AC3E}">
        <p14:creationId xmlns:p14="http://schemas.microsoft.com/office/powerpoint/2010/main" val="338754712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5824B8B-B231-480A-9E80-6D446D1D9AA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43AF03E-5FC1-48B3-8CF2-01998C2328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58548" y="0"/>
            <a:ext cx="7464980" cy="6858000"/>
          </a:xfrm>
          <a:custGeom>
            <a:avLst/>
            <a:gdLst>
              <a:gd name="connsiteX0" fmla="*/ 0 w 7464980"/>
              <a:gd name="connsiteY0" fmla="*/ 0 h 6858000"/>
              <a:gd name="connsiteX1" fmla="*/ 1624264 w 7464980"/>
              <a:gd name="connsiteY1" fmla="*/ 0 h 6858000"/>
              <a:gd name="connsiteX2" fmla="*/ 2171700 w 7464980"/>
              <a:gd name="connsiteY2" fmla="*/ 0 h 6858000"/>
              <a:gd name="connsiteX3" fmla="*/ 2794224 w 7464980"/>
              <a:gd name="connsiteY3" fmla="*/ 0 h 6858000"/>
              <a:gd name="connsiteX4" fmla="*/ 2860782 w 7464980"/>
              <a:gd name="connsiteY4" fmla="*/ 0 h 6858000"/>
              <a:gd name="connsiteX5" fmla="*/ 7446838 w 7464980"/>
              <a:gd name="connsiteY5" fmla="*/ 0 h 6858000"/>
              <a:gd name="connsiteX6" fmla="*/ 7437231 w 7464980"/>
              <a:gd name="connsiteY6" fmla="*/ 94814 h 6858000"/>
              <a:gd name="connsiteX7" fmla="*/ 7442282 w 7464980"/>
              <a:gd name="connsiteY7" fmla="*/ 421796 h 6858000"/>
              <a:gd name="connsiteX8" fmla="*/ 7446216 w 7464980"/>
              <a:gd name="connsiteY8" fmla="*/ 812192 h 6858000"/>
              <a:gd name="connsiteX9" fmla="*/ 7426545 w 7464980"/>
              <a:gd name="connsiteY9" fmla="*/ 1113642 h 6858000"/>
              <a:gd name="connsiteX10" fmla="*/ 7454338 w 7464980"/>
              <a:gd name="connsiteY10" fmla="*/ 1796708 h 6858000"/>
              <a:gd name="connsiteX11" fmla="*/ 7452689 w 7464980"/>
              <a:gd name="connsiteY11" fmla="*/ 2327333 h 6858000"/>
              <a:gd name="connsiteX12" fmla="*/ 7443551 w 7464980"/>
              <a:gd name="connsiteY12" fmla="*/ 2784280 h 6858000"/>
              <a:gd name="connsiteX13" fmla="*/ 7449008 w 7464980"/>
              <a:gd name="connsiteY13" fmla="*/ 2985458 h 6858000"/>
              <a:gd name="connsiteX14" fmla="*/ 7435302 w 7464980"/>
              <a:gd name="connsiteY14" fmla="*/ 3531096 h 6858000"/>
              <a:gd name="connsiteX15" fmla="*/ 7445835 w 7464980"/>
              <a:gd name="connsiteY15" fmla="*/ 4336830 h 6858000"/>
              <a:gd name="connsiteX16" fmla="*/ 7444947 w 7464980"/>
              <a:gd name="connsiteY16" fmla="*/ 5026893 h 6858000"/>
              <a:gd name="connsiteX17" fmla="*/ 7449262 w 7464980"/>
              <a:gd name="connsiteY17" fmla="*/ 5252632 h 6858000"/>
              <a:gd name="connsiteX18" fmla="*/ 7449262 w 7464980"/>
              <a:gd name="connsiteY18" fmla="*/ 5466282 h 6858000"/>
              <a:gd name="connsiteX19" fmla="*/ 7411187 w 7464980"/>
              <a:gd name="connsiteY19" fmla="*/ 6121225 h 6858000"/>
              <a:gd name="connsiteX20" fmla="*/ 7426643 w 7464980"/>
              <a:gd name="connsiteY20" fmla="*/ 6708907 h 6858000"/>
              <a:gd name="connsiteX21" fmla="*/ 7443936 w 7464980"/>
              <a:gd name="connsiteY21" fmla="*/ 6858000 h 6858000"/>
              <a:gd name="connsiteX22" fmla="*/ 2860782 w 7464980"/>
              <a:gd name="connsiteY22" fmla="*/ 6858000 h 6858000"/>
              <a:gd name="connsiteX23" fmla="*/ 2794224 w 7464980"/>
              <a:gd name="connsiteY23" fmla="*/ 6858000 h 6858000"/>
              <a:gd name="connsiteX24" fmla="*/ 2171700 w 7464980"/>
              <a:gd name="connsiteY24" fmla="*/ 6858000 h 6858000"/>
              <a:gd name="connsiteX25" fmla="*/ 1624264 w 7464980"/>
              <a:gd name="connsiteY25" fmla="*/ 6858000 h 6858000"/>
              <a:gd name="connsiteX26" fmla="*/ 0 w 746498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64980" h="6858000">
                <a:moveTo>
                  <a:pt x="0" y="0"/>
                </a:moveTo>
                <a:lnTo>
                  <a:pt x="1624264" y="0"/>
                </a:lnTo>
                <a:lnTo>
                  <a:pt x="2171700" y="0"/>
                </a:lnTo>
                <a:lnTo>
                  <a:pt x="2794224" y="0"/>
                </a:lnTo>
                <a:lnTo>
                  <a:pt x="2860782" y="0"/>
                </a:lnTo>
                <a:lnTo>
                  <a:pt x="7446838" y="0"/>
                </a:lnTo>
                <a:lnTo>
                  <a:pt x="7437231" y="94814"/>
                </a:lnTo>
                <a:cubicBezTo>
                  <a:pt x="7430384" y="203629"/>
                  <a:pt x="7435048" y="312712"/>
                  <a:pt x="7442282" y="421796"/>
                </a:cubicBezTo>
                <a:cubicBezTo>
                  <a:pt x="7453108" y="551656"/>
                  <a:pt x="7454428" y="682144"/>
                  <a:pt x="7446216" y="812192"/>
                </a:cubicBezTo>
                <a:cubicBezTo>
                  <a:pt x="7438221" y="912591"/>
                  <a:pt x="7429210" y="1012988"/>
                  <a:pt x="7426545" y="1113642"/>
                </a:cubicBezTo>
                <a:cubicBezTo>
                  <a:pt x="7420198" y="1342689"/>
                  <a:pt x="7439236" y="1569316"/>
                  <a:pt x="7454338" y="1796708"/>
                </a:cubicBezTo>
                <a:cubicBezTo>
                  <a:pt x="7466015" y="1973710"/>
                  <a:pt x="7471472" y="2150457"/>
                  <a:pt x="7452689" y="2327333"/>
                </a:cubicBezTo>
                <a:cubicBezTo>
                  <a:pt x="7436698" y="2479266"/>
                  <a:pt x="7428321" y="2631453"/>
                  <a:pt x="7443551" y="2784280"/>
                </a:cubicBezTo>
                <a:cubicBezTo>
                  <a:pt x="7450277" y="2851085"/>
                  <a:pt x="7457512" y="2918653"/>
                  <a:pt x="7449008" y="2985458"/>
                </a:cubicBezTo>
                <a:cubicBezTo>
                  <a:pt x="7426036" y="3167039"/>
                  <a:pt x="7429591" y="3349132"/>
                  <a:pt x="7435302" y="3531096"/>
                </a:cubicBezTo>
                <a:cubicBezTo>
                  <a:pt x="7443805" y="3799715"/>
                  <a:pt x="7457892" y="4067954"/>
                  <a:pt x="7445835" y="4336830"/>
                </a:cubicBezTo>
                <a:cubicBezTo>
                  <a:pt x="7435555" y="4566639"/>
                  <a:pt x="7452181" y="4796831"/>
                  <a:pt x="7444947" y="5026893"/>
                </a:cubicBezTo>
                <a:cubicBezTo>
                  <a:pt x="7442510" y="5102162"/>
                  <a:pt x="7443957" y="5177504"/>
                  <a:pt x="7449262" y="5252632"/>
                </a:cubicBezTo>
                <a:cubicBezTo>
                  <a:pt x="7455799" y="5323700"/>
                  <a:pt x="7455799" y="5395213"/>
                  <a:pt x="7449262" y="5466282"/>
                </a:cubicBezTo>
                <a:cubicBezTo>
                  <a:pt x="7424767" y="5683875"/>
                  <a:pt x="7414742" y="5902486"/>
                  <a:pt x="7411187" y="6121225"/>
                </a:cubicBezTo>
                <a:cubicBezTo>
                  <a:pt x="7407951" y="6317442"/>
                  <a:pt x="7409569" y="6513586"/>
                  <a:pt x="7426643" y="6708907"/>
                </a:cubicBezTo>
                <a:lnTo>
                  <a:pt x="7443936" y="6858000"/>
                </a:lnTo>
                <a:lnTo>
                  <a:pt x="2860782" y="6858000"/>
                </a:lnTo>
                <a:lnTo>
                  <a:pt x="2794224" y="6858000"/>
                </a:lnTo>
                <a:lnTo>
                  <a:pt x="2171700" y="6858000"/>
                </a:lnTo>
                <a:lnTo>
                  <a:pt x="1624264" y="6858000"/>
                </a:lnTo>
                <a:lnTo>
                  <a:pt x="0" y="6858000"/>
                </a:lnTo>
                <a:close/>
              </a:path>
            </a:pathLst>
          </a:custGeom>
          <a:solidFill>
            <a:srgbClr val="D23D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FE470B4-8855-4B80-98B1-44D24031DAD1}"/>
              </a:ext>
            </a:extLst>
          </p:cNvPr>
          <p:cNvSpPr>
            <a:spLocks noGrp="1"/>
          </p:cNvSpPr>
          <p:nvPr>
            <p:ph type="title"/>
          </p:nvPr>
        </p:nvSpPr>
        <p:spPr>
          <a:xfrm>
            <a:off x="5417191" y="329184"/>
            <a:ext cx="6241568" cy="1783080"/>
          </a:xfrm>
        </p:spPr>
        <p:txBody>
          <a:bodyPr anchor="b">
            <a:noAutofit/>
          </a:bodyPr>
          <a:lstStyle/>
          <a:p>
            <a:r>
              <a:rPr lang="en-US" sz="6000" b="1" i="1">
                <a:solidFill>
                  <a:schemeClr val="bg1"/>
                </a:solidFill>
                <a:latin typeface="Arial Nova Cond"/>
              </a:rPr>
              <a:t>CHRISTMAS TABLE</a:t>
            </a:r>
          </a:p>
        </p:txBody>
      </p:sp>
      <p:sp>
        <p:nvSpPr>
          <p:cNvPr id="19" name="sketchy rule">
            <a:extLst>
              <a:ext uri="{FF2B5EF4-FFF2-40B4-BE49-F238E27FC236}">
                <a16:creationId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60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5F68DF-D80E-4D9F-B2D7-84D6C606767A}"/>
              </a:ext>
            </a:extLst>
          </p:cNvPr>
          <p:cNvSpPr>
            <a:spLocks noGrp="1"/>
          </p:cNvSpPr>
          <p:nvPr>
            <p:ph idx="1"/>
          </p:nvPr>
        </p:nvSpPr>
        <p:spPr>
          <a:xfrm>
            <a:off x="5417191" y="2706624"/>
            <a:ext cx="6241568" cy="3483864"/>
          </a:xfrm>
        </p:spPr>
        <p:txBody>
          <a:bodyPr vert="horz" lIns="91440" tIns="45720" rIns="91440" bIns="45720" rtlCol="0" anchor="t">
            <a:normAutofit fontScale="92500" lnSpcReduction="20000"/>
          </a:bodyPr>
          <a:lstStyle/>
          <a:p>
            <a:r>
              <a:rPr lang="en-US" sz="2400" b="1">
                <a:solidFill>
                  <a:schemeClr val="bg1"/>
                </a:solidFill>
                <a:latin typeface="Arial Nova Cond"/>
                <a:ea typeface="+mn-lt"/>
                <a:cs typeface="+mn-lt"/>
              </a:rPr>
              <a:t>The Christmas table is always covered with an odd number of lean meals. There is christmas bread, beans, cooked wheat, cabbage and vine sarmi, dried fruit, banitsa and pumpkin pastry.</a:t>
            </a:r>
          </a:p>
          <a:p>
            <a:r>
              <a:rPr lang="en-US" sz="2400" b="1">
                <a:solidFill>
                  <a:schemeClr val="bg1"/>
                </a:solidFill>
                <a:latin typeface="Arial Nova Cond"/>
                <a:ea typeface="+mn-lt"/>
                <a:cs typeface="+mn-lt"/>
              </a:rPr>
              <a:t>The old Bulgarian tradition says that on every 25th of December (Christmas day) the special fattened pig has to be slaughtered and cooked for the Christmas table.</a:t>
            </a:r>
            <a:endParaRPr lang="en-US">
              <a:solidFill>
                <a:schemeClr val="bg1"/>
              </a:solidFill>
              <a:latin typeface="Arial Nova Cond"/>
            </a:endParaRPr>
          </a:p>
          <a:p>
            <a:pPr>
              <a:lnSpc>
                <a:spcPct val="100000"/>
              </a:lnSpc>
            </a:pPr>
            <a:endParaRPr lang="en-US" sz="2400" b="1" dirty="0">
              <a:solidFill>
                <a:schemeClr val="bg1"/>
              </a:solidFill>
              <a:latin typeface="Arial Nova Cond"/>
            </a:endParaRPr>
          </a:p>
          <a:p>
            <a:pPr>
              <a:lnSpc>
                <a:spcPct val="100000"/>
              </a:lnSpc>
            </a:pPr>
            <a:endParaRPr lang="en-US" sz="2400" dirty="0">
              <a:solidFill>
                <a:schemeClr val="bg1"/>
              </a:solidFill>
            </a:endParaRPr>
          </a:p>
        </p:txBody>
      </p:sp>
      <p:pic>
        <p:nvPicPr>
          <p:cNvPr id="5" name="Picture 5" descr="A meal of meat and vegetables&#10;&#10;Description automatically generated">
            <a:extLst>
              <a:ext uri="{FF2B5EF4-FFF2-40B4-BE49-F238E27FC236}">
                <a16:creationId xmlns:a16="http://schemas.microsoft.com/office/drawing/2014/main" id="{1A2EA827-D838-4E60-9AAD-2E6ACB5AF755}"/>
              </a:ext>
            </a:extLst>
          </p:cNvPr>
          <p:cNvPicPr>
            <a:picLocks noChangeAspect="1"/>
          </p:cNvPicPr>
          <p:nvPr/>
        </p:nvPicPr>
        <p:blipFill>
          <a:blip r:embed="rId2"/>
          <a:stretch>
            <a:fillRect/>
          </a:stretch>
        </p:blipFill>
        <p:spPr>
          <a:xfrm>
            <a:off x="363183" y="592977"/>
            <a:ext cx="4014216" cy="2398494"/>
          </a:xfrm>
          <a:prstGeom prst="rect">
            <a:avLst/>
          </a:prstGeom>
          <a:ln w="57150">
            <a:solidFill>
              <a:schemeClr val="accent1">
                <a:lumMod val="75000"/>
              </a:schemeClr>
            </a:solidFill>
          </a:ln>
        </p:spPr>
      </p:pic>
      <p:pic>
        <p:nvPicPr>
          <p:cNvPr id="4" name="Picture 4" descr="A table topped with plates of food on a plate&#10;&#10;Description automatically generated">
            <a:extLst>
              <a:ext uri="{FF2B5EF4-FFF2-40B4-BE49-F238E27FC236}">
                <a16:creationId xmlns:a16="http://schemas.microsoft.com/office/drawing/2014/main" id="{A0A69960-3E5D-4B29-BDC1-13E51A5B6C61}"/>
              </a:ext>
            </a:extLst>
          </p:cNvPr>
          <p:cNvPicPr>
            <a:picLocks noChangeAspect="1"/>
          </p:cNvPicPr>
          <p:nvPr/>
        </p:nvPicPr>
        <p:blipFill>
          <a:blip r:embed="rId3"/>
          <a:stretch>
            <a:fillRect/>
          </a:stretch>
        </p:blipFill>
        <p:spPr>
          <a:xfrm>
            <a:off x="363183" y="3662367"/>
            <a:ext cx="3995928" cy="2587362"/>
          </a:xfrm>
          <a:prstGeom prst="rect">
            <a:avLst/>
          </a:prstGeom>
        </p:spPr>
      </p:pic>
    </p:spTree>
    <p:extLst>
      <p:ext uri="{BB962C8B-B14F-4D97-AF65-F5344CB8AC3E}">
        <p14:creationId xmlns:p14="http://schemas.microsoft.com/office/powerpoint/2010/main" val="55318884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D23DBA"/>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8F2C576-76FD-43DE-8224-4A5A3932747F}"/>
              </a:ext>
            </a:extLst>
          </p:cNvPr>
          <p:cNvSpPr>
            <a:spLocks noGrp="1"/>
          </p:cNvSpPr>
          <p:nvPr>
            <p:ph type="title"/>
          </p:nvPr>
        </p:nvSpPr>
        <p:spPr>
          <a:xfrm>
            <a:off x="838200" y="401221"/>
            <a:ext cx="10515600" cy="1348065"/>
          </a:xfrm>
        </p:spPr>
        <p:txBody>
          <a:bodyPr>
            <a:normAutofit/>
          </a:bodyPr>
          <a:lstStyle/>
          <a:p>
            <a:pPr>
              <a:lnSpc>
                <a:spcPct val="90000"/>
              </a:lnSpc>
            </a:pPr>
            <a:r>
              <a:rPr lang="en-US" b="1" i="1">
                <a:solidFill>
                  <a:schemeClr val="bg1"/>
                </a:solidFill>
                <a:latin typeface="Arial Nova Cond"/>
              </a:rPr>
              <a:t>TRADITIONS NOWADAYS</a:t>
            </a:r>
            <a:endParaRPr lang="en-US">
              <a:solidFill>
                <a:schemeClr val="bg1"/>
              </a:solidFill>
              <a:latin typeface="Arial Nova Cond"/>
            </a:endParaRPr>
          </a:p>
        </p:txBody>
      </p:sp>
      <p:sp>
        <p:nvSpPr>
          <p:cNvPr id="3" name="Content Placeholder 2">
            <a:extLst>
              <a:ext uri="{FF2B5EF4-FFF2-40B4-BE49-F238E27FC236}">
                <a16:creationId xmlns:a16="http://schemas.microsoft.com/office/drawing/2014/main" id="{FA50DF20-0032-4871-8227-A1D22754987B}"/>
              </a:ext>
            </a:extLst>
          </p:cNvPr>
          <p:cNvSpPr>
            <a:spLocks noGrp="1"/>
          </p:cNvSpPr>
          <p:nvPr>
            <p:ph idx="1"/>
          </p:nvPr>
        </p:nvSpPr>
        <p:spPr>
          <a:xfrm>
            <a:off x="838200" y="2586789"/>
            <a:ext cx="10515600" cy="3590174"/>
          </a:xfrm>
        </p:spPr>
        <p:txBody>
          <a:bodyPr vert="horz" lIns="91440" tIns="45720" rIns="91440" bIns="45720" rtlCol="0" anchor="t">
            <a:normAutofit/>
          </a:bodyPr>
          <a:lstStyle/>
          <a:p>
            <a:pPr indent="228600" algn="just"/>
            <a:r>
              <a:rPr lang="en-US" sz="2000" b="1" i="1" dirty="0">
                <a:solidFill>
                  <a:schemeClr val="accent1">
                    <a:lumMod val="75000"/>
                  </a:schemeClr>
                </a:solidFill>
                <a:latin typeface="Arial Nova Cond"/>
                <a:ea typeface="+mn-lt"/>
                <a:cs typeface="+mn-lt"/>
              </a:rPr>
              <a:t>Every family can celebrate outside their homes, Some families celebrate in restaurants or visit their relatives as guests. You can also attend the city center's attractions to take photos and the Christmas shopping </a:t>
            </a:r>
            <a:r>
              <a:rPr lang="en-US" sz="2000" b="1" i="1" dirty="0" err="1">
                <a:solidFill>
                  <a:schemeClr val="accent1">
                    <a:lumMod val="75000"/>
                  </a:schemeClr>
                </a:solidFill>
                <a:latin typeface="Arial Nova Cond"/>
                <a:ea typeface="+mn-lt"/>
                <a:cs typeface="+mn-lt"/>
              </a:rPr>
              <a:t>centre</a:t>
            </a:r>
            <a:r>
              <a:rPr lang="en-US" sz="2000" b="1" i="1" dirty="0">
                <a:solidFill>
                  <a:schemeClr val="accent1">
                    <a:lumMod val="75000"/>
                  </a:schemeClr>
                </a:solidFill>
                <a:latin typeface="Arial Nova Cond"/>
                <a:ea typeface="+mn-lt"/>
                <a:cs typeface="+mn-lt"/>
              </a:rPr>
              <a:t>.</a:t>
            </a:r>
            <a:endParaRPr lang="en-US" b="1" i="1">
              <a:solidFill>
                <a:schemeClr val="accent1">
                  <a:lumMod val="75000"/>
                </a:schemeClr>
              </a:solidFill>
              <a:latin typeface="Arial Nova Cond"/>
              <a:ea typeface="+mn-lt"/>
              <a:cs typeface="+mn-lt"/>
            </a:endParaRPr>
          </a:p>
          <a:p>
            <a:endParaRPr lang="en-US" sz="2000" b="1" dirty="0">
              <a:solidFill>
                <a:schemeClr val="accent1">
                  <a:lumMod val="75000"/>
                </a:schemeClr>
              </a:solidFill>
              <a:latin typeface="Arial Nova Cond"/>
              <a:ea typeface="+mn-lt"/>
              <a:cs typeface="+mn-lt"/>
            </a:endParaRPr>
          </a:p>
          <a:p>
            <a:endParaRPr lang="en-US" sz="2000" b="1" dirty="0">
              <a:solidFill>
                <a:schemeClr val="accent1">
                  <a:lumMod val="75000"/>
                </a:schemeClr>
              </a:solidFill>
              <a:latin typeface="Arial Nova Cond"/>
            </a:endParaRPr>
          </a:p>
          <a:p>
            <a:endParaRPr lang="en-US" dirty="0"/>
          </a:p>
        </p:txBody>
      </p:sp>
      <p:pic>
        <p:nvPicPr>
          <p:cNvPr id="6" name="Picture 6" descr="A dining room table&#10;&#10;Description automatically generated">
            <a:extLst>
              <a:ext uri="{FF2B5EF4-FFF2-40B4-BE49-F238E27FC236}">
                <a16:creationId xmlns:a16="http://schemas.microsoft.com/office/drawing/2014/main" id="{03CACB21-2C92-4CE4-A498-B07FE0EDFD85}"/>
              </a:ext>
            </a:extLst>
          </p:cNvPr>
          <p:cNvPicPr>
            <a:picLocks noChangeAspect="1"/>
          </p:cNvPicPr>
          <p:nvPr/>
        </p:nvPicPr>
        <p:blipFill>
          <a:blip r:embed="rId2"/>
          <a:stretch>
            <a:fillRect/>
          </a:stretch>
        </p:blipFill>
        <p:spPr>
          <a:xfrm>
            <a:off x="2179607" y="3851695"/>
            <a:ext cx="3505200" cy="2332007"/>
          </a:xfrm>
          <a:prstGeom prst="rect">
            <a:avLst/>
          </a:prstGeom>
          <a:ln w="57150">
            <a:solidFill>
              <a:schemeClr val="accent1">
                <a:lumMod val="75000"/>
              </a:schemeClr>
            </a:solidFill>
          </a:ln>
        </p:spPr>
      </p:pic>
      <p:pic>
        <p:nvPicPr>
          <p:cNvPr id="7" name="Picture 10" descr="A picture containing table, chair, building, sitting&#10;&#10;Description automatically generated">
            <a:extLst>
              <a:ext uri="{FF2B5EF4-FFF2-40B4-BE49-F238E27FC236}">
                <a16:creationId xmlns:a16="http://schemas.microsoft.com/office/drawing/2014/main" id="{F4BCD719-7ED5-4664-856F-5A806CD3A286}"/>
              </a:ext>
            </a:extLst>
          </p:cNvPr>
          <p:cNvPicPr>
            <a:picLocks noChangeAspect="1"/>
          </p:cNvPicPr>
          <p:nvPr/>
        </p:nvPicPr>
        <p:blipFill>
          <a:blip r:embed="rId3"/>
          <a:stretch>
            <a:fillRect/>
          </a:stretch>
        </p:blipFill>
        <p:spPr>
          <a:xfrm>
            <a:off x="6219646" y="3851694"/>
            <a:ext cx="3490822" cy="2332007"/>
          </a:xfrm>
          <a:prstGeom prst="rect">
            <a:avLst/>
          </a:prstGeom>
          <a:ln w="57150">
            <a:solidFill>
              <a:schemeClr val="accent1">
                <a:lumMod val="75000"/>
              </a:schemeClr>
            </a:solidFill>
          </a:ln>
        </p:spPr>
      </p:pic>
    </p:spTree>
    <p:extLst>
      <p:ext uri="{BB962C8B-B14F-4D97-AF65-F5344CB8AC3E}">
        <p14:creationId xmlns:p14="http://schemas.microsoft.com/office/powerpoint/2010/main" val="281508471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38200" y="365125"/>
            <a:ext cx="10515600" cy="1000967"/>
          </a:xfrm>
        </p:spPr>
        <p:txBody>
          <a:bodyPr/>
          <a:lstStyle/>
          <a:p>
            <a:pPr algn="ctr"/>
            <a:r>
              <a:rPr lang="bg-BG" b="1" i="1">
                <a:solidFill>
                  <a:schemeClr val="accent1">
                    <a:lumMod val="75000"/>
                  </a:schemeClr>
                </a:solidFill>
                <a:latin typeface="Arial Nova Cond"/>
              </a:rPr>
              <a:t>Christmas in my city Ruse</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67662"/>
            <a:ext cx="10733313" cy="5126806"/>
          </a:xfrm>
        </p:spPr>
      </p:pic>
    </p:spTree>
    <p:extLst>
      <p:ext uri="{BB962C8B-B14F-4D97-AF65-F5344CB8AC3E}">
        <p14:creationId xmlns:p14="http://schemas.microsoft.com/office/powerpoint/2010/main" val="3567434881"/>
      </p:ext>
    </p:extLst>
  </p:cSld>
  <p:clrMapOvr>
    <a:masterClrMapping/>
  </p:clrMapOvr>
  <p:transition spd="slow">
    <p:push dir="u"/>
  </p:transition>
</p:sld>
</file>

<file path=ppt/theme/theme1.xml><?xml version="1.0" encoding="utf-8"?>
<a:theme xmlns:a="http://schemas.openxmlformats.org/drawingml/2006/main" name="SketchyVTI">
  <a:themeElements>
    <a:clrScheme name="AnalogousFromRegularSeedLeftStep">
      <a:dk1>
        <a:srgbClr val="000000"/>
      </a:dk1>
      <a:lt1>
        <a:srgbClr val="FFFFFF"/>
      </a:lt1>
      <a:dk2>
        <a:srgbClr val="181A30"/>
      </a:dk2>
      <a:lt2>
        <a:srgbClr val="F0F3F1"/>
      </a:lt2>
      <a:accent1>
        <a:srgbClr val="D23DBA"/>
      </a:accent1>
      <a:accent2>
        <a:srgbClr val="9B2CC1"/>
      </a:accent2>
      <a:accent3>
        <a:srgbClr val="6E3DD2"/>
      </a:accent3>
      <a:accent4>
        <a:srgbClr val="2E3BC1"/>
      </a:accent4>
      <a:accent5>
        <a:srgbClr val="3D89D2"/>
      </a:accent5>
      <a:accent6>
        <a:srgbClr val="2CB5C1"/>
      </a:accent6>
      <a:hlink>
        <a:srgbClr val="359F46"/>
      </a:hlink>
      <a:folHlink>
        <a:srgbClr val="7F7F7F"/>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emplate/>
  <TotalTime>29</TotalTime>
  <Words>225</Words>
  <Application>Microsoft Office PowerPoint</Application>
  <PresentationFormat>Widescreen</PresentationFormat>
  <Paragraphs>15</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Arial Nova Cond</vt:lpstr>
      <vt:lpstr>Bahnschrift SemiBold</vt:lpstr>
      <vt:lpstr>Baskerville Old Face</vt:lpstr>
      <vt:lpstr>Calibri</vt:lpstr>
      <vt:lpstr>The Hand Bold</vt:lpstr>
      <vt:lpstr>The Serif Hand Black</vt:lpstr>
      <vt:lpstr>Times New Roman</vt:lpstr>
      <vt:lpstr>SketchyVTI</vt:lpstr>
      <vt:lpstr>Christmas in Bulgaria in the past and present</vt:lpstr>
      <vt:lpstr>Christmas (also called Bojik or Bojich) is one of the biggest christian holidays. On this day we cepebrate the birth of Jesus Christ. This holiday has numerous traditions which are passed from one generation to another. Some of them are no longer observed, but the others are still celebrated. </vt:lpstr>
      <vt:lpstr>CAROLING</vt:lpstr>
      <vt:lpstr>CHRISTMAS TABLE</vt:lpstr>
      <vt:lpstr>TRADITIONS NOWADAYS</vt:lpstr>
      <vt:lpstr>Christmas in my city Ruse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10</cp:lastModifiedBy>
  <cp:revision>349</cp:revision>
  <dcterms:created xsi:type="dcterms:W3CDTF">2020-11-21T10:38:48Z</dcterms:created>
  <dcterms:modified xsi:type="dcterms:W3CDTF">2020-12-08T12:49:55Z</dcterms:modified>
</cp:coreProperties>
</file>